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49BD2-5C4C-40A0-815C-E6EC52467F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76250" y="1268413"/>
            <a:ext cx="8229600" cy="44958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DA1A5-D493-4A91-9D96-51A1EB0E66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D29C6-6D28-497A-BE09-D4D4EE79A1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hyperlink" Target="mailto:lgg@cs.ntust.edu.tw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7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86EBD0-0B6F-4862-B28A-901B5DE37751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918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知識管理與創新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46125" y="979488"/>
            <a:ext cx="7351713" cy="5249862"/>
            <a:chOff x="470" y="617"/>
            <a:chExt cx="4631" cy="3307"/>
          </a:xfrm>
        </p:grpSpPr>
        <p:pic>
          <p:nvPicPr>
            <p:cNvPr id="353285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70" y="617"/>
              <a:ext cx="4631" cy="3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3286" name="Rectangle 4"/>
            <p:cNvSpPr>
              <a:spLocks noChangeArrowheads="1"/>
            </p:cNvSpPr>
            <p:nvPr/>
          </p:nvSpPr>
          <p:spPr bwMode="auto">
            <a:xfrm>
              <a:off x="1774" y="3181"/>
              <a:ext cx="2098" cy="14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2FBE3F-F641-4C35-8648-8E6141C92D3E}" type="slidenum">
              <a:rPr lang="en-US" altLang="zh-TW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15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279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Housel </a:t>
            </a:r>
            <a:r>
              <a:rPr lang="zh-TW" altLang="en-US" smtClean="0"/>
              <a:t>知識管理成熟模型</a:t>
            </a:r>
            <a:endParaRPr lang="zh-TW" altLang="en-US" smtClean="0">
              <a:solidFill>
                <a:srgbClr val="009999"/>
              </a:solidFill>
            </a:endParaRPr>
          </a:p>
        </p:txBody>
      </p:sp>
      <p:sp>
        <p:nvSpPr>
          <p:cNvPr id="362500" name="Rectangle 3"/>
          <p:cNvSpPr>
            <a:spLocks noChangeArrowheads="1"/>
          </p:cNvSpPr>
          <p:nvPr/>
        </p:nvSpPr>
        <p:spPr bwMode="auto">
          <a:xfrm>
            <a:off x="719138" y="1763713"/>
            <a:ext cx="8424862" cy="391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58700" tIns="152352" bIns="76176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TW" sz="2800">
                <a:latin typeface="標楷體" pitchFamily="65" charset="-120"/>
                <a:ea typeface="標楷體" pitchFamily="65" charset="-120"/>
                <a:sym typeface="Wingdings" pitchFamily="2" charset="2"/>
              </a:rPr>
              <a:t> 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第二級的組織只分享例行及程序性的知識 </a:t>
            </a:r>
          </a:p>
          <a:p>
            <a:r>
              <a:rPr lang="zh-TW" altLang="en-US" sz="2800">
                <a:latin typeface="標楷體" pitchFamily="65" charset="-120"/>
                <a:ea typeface="標楷體" pitchFamily="65" charset="-120"/>
                <a:sym typeface="Wingdings" pitchFamily="2" charset="2"/>
              </a:rPr>
              <a:t> 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第三級的組織已經察覺到管理知識的需求 </a:t>
            </a:r>
          </a:p>
          <a:p>
            <a:r>
              <a:rPr lang="zh-TW" altLang="en-US" sz="2800">
                <a:latin typeface="標楷體" pitchFamily="65" charset="-120"/>
                <a:ea typeface="標楷體" pitchFamily="65" charset="-120"/>
                <a:sym typeface="Wingdings" pitchFamily="2" charset="2"/>
              </a:rPr>
              <a:t> 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企業知識分享系統是第四級的特性</a:t>
            </a:r>
          </a:p>
          <a:p>
            <a:pPr>
              <a:buFont typeface="Wingdings" pitchFamily="2" charset="2"/>
              <a:buChar char="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在第五級中，知識分享已經體制化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（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institutionalized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），組織的疆界亦極小化 </a:t>
            </a:r>
          </a:p>
          <a:p>
            <a:pPr>
              <a:buFont typeface="Wingdings" pitchFamily="2" charset="2"/>
              <a:buChar char=""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在知識管理的精煉過程中，較為顯著的知識管理實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 務就是顧客關係管理（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CRM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）及供應鏈管理 </a:t>
            </a:r>
          </a:p>
          <a:p>
            <a:pPr>
              <a:buFont typeface="Wingdings" pitchFamily="2" charset="2"/>
              <a:buNone/>
            </a:pP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  （</a:t>
            </a:r>
            <a:r>
              <a:rPr lang="en-US" altLang="zh-TW" sz="2800">
                <a:latin typeface="標楷體" pitchFamily="65" charset="-120"/>
                <a:ea typeface="標楷體" pitchFamily="65" charset="-120"/>
              </a:rPr>
              <a:t>SCM</a:t>
            </a:r>
            <a:r>
              <a:rPr lang="zh-TW" altLang="en-US" sz="2800">
                <a:latin typeface="標楷體" pitchFamily="65" charset="-120"/>
                <a:ea typeface="標楷體" pitchFamily="65" charset="-120"/>
              </a:rPr>
              <a:t>）</a:t>
            </a:r>
            <a:r>
              <a:rPr lang="zh-TW" altLang="en-US">
                <a:latin typeface="標楷體" pitchFamily="65" charset="-120"/>
                <a:ea typeface="標楷體" pitchFamily="65" charset="-120"/>
              </a:rPr>
              <a:t>  </a:t>
            </a:r>
            <a:endParaRPr lang="zh-TW" altLang="en-US" sz="2800">
              <a:latin typeface="標楷體" pitchFamily="65" charset="-120"/>
              <a:ea typeface="標楷體" pitchFamily="65" charset="-120"/>
            </a:endParaRPr>
          </a:p>
          <a:p>
            <a:endParaRPr lang="en-US" altLang="zh-TW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68FB1A-B0C3-41D9-9792-6867D23765F5}" type="slidenum">
              <a:rPr lang="en-US" altLang="zh-TW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173466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知識管理的</a:t>
            </a:r>
            <a:r>
              <a:rPr lang="en-US" altLang="zh-TW" smtClean="0">
                <a:latin typeface="Times New Roman" pitchFamily="18" charset="0"/>
              </a:rPr>
              <a:t>6 “C”</a:t>
            </a:r>
          </a:p>
        </p:txBody>
      </p:sp>
      <p:pic>
        <p:nvPicPr>
          <p:cNvPr id="365572" name="Picture 6" descr="6C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71775" y="1358900"/>
            <a:ext cx="6165850" cy="5105400"/>
          </a:xfrm>
          <a:noFill/>
        </p:spPr>
      </p:pic>
      <p:sp>
        <p:nvSpPr>
          <p:cNvPr id="365573" name="Text Box 9"/>
          <p:cNvSpPr txBox="1">
            <a:spLocks noChangeArrowheads="1"/>
          </p:cNvSpPr>
          <p:nvPr/>
        </p:nvSpPr>
        <p:spPr bwMode="auto">
          <a:xfrm>
            <a:off x="206375" y="1719263"/>
            <a:ext cx="2386013" cy="4211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>
                <a:ea typeface="標楷體" pitchFamily="65" charset="-120"/>
              </a:rPr>
              <a:t>1. </a:t>
            </a:r>
            <a:r>
              <a:rPr lang="en-US" altLang="zh-TW" b="1">
                <a:ea typeface="標楷體" pitchFamily="65" charset="-120"/>
              </a:rPr>
              <a:t>Create from Individual : </a:t>
            </a:r>
            <a:r>
              <a:rPr lang="zh-TW" altLang="en-US">
                <a:ea typeface="標楷體" pitchFamily="65" charset="-120"/>
              </a:rPr>
              <a:t>將個人知識累積並收集起來。</a:t>
            </a:r>
            <a:br>
              <a:rPr lang="zh-TW" altLang="en-US">
                <a:ea typeface="標楷體" pitchFamily="65" charset="-120"/>
              </a:rPr>
            </a:br>
            <a:r>
              <a:rPr lang="en-US" altLang="zh-TW">
                <a:ea typeface="標楷體" pitchFamily="65" charset="-120"/>
              </a:rPr>
              <a:t>2. </a:t>
            </a:r>
            <a:r>
              <a:rPr lang="en-US" altLang="zh-TW" b="1">
                <a:ea typeface="標楷體" pitchFamily="65" charset="-120"/>
              </a:rPr>
              <a:t>Clarify: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確認知識內容。</a:t>
            </a:r>
            <a:br>
              <a:rPr lang="zh-TW" altLang="en-US">
                <a:ea typeface="標楷體" pitchFamily="65" charset="-120"/>
              </a:rPr>
            </a:br>
            <a:r>
              <a:rPr lang="en-US" altLang="zh-TW">
                <a:ea typeface="標楷體" pitchFamily="65" charset="-120"/>
              </a:rPr>
              <a:t>3. </a:t>
            </a:r>
            <a:r>
              <a:rPr lang="en-US" altLang="zh-TW" b="1">
                <a:ea typeface="標楷體" pitchFamily="65" charset="-120"/>
              </a:rPr>
              <a:t>Classify: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分類知識內容。</a:t>
            </a:r>
            <a:br>
              <a:rPr lang="zh-TW" altLang="en-US">
                <a:ea typeface="標楷體" pitchFamily="65" charset="-120"/>
              </a:rPr>
            </a:br>
            <a:r>
              <a:rPr lang="en-US" altLang="zh-TW">
                <a:ea typeface="標楷體" pitchFamily="65" charset="-120"/>
              </a:rPr>
              <a:t>4. </a:t>
            </a:r>
            <a:r>
              <a:rPr lang="en-US" altLang="zh-TW" b="1">
                <a:ea typeface="標楷體" pitchFamily="65" charset="-120"/>
              </a:rPr>
              <a:t>Communicate: </a:t>
            </a:r>
            <a:r>
              <a:rPr lang="zh-TW" altLang="en-US">
                <a:ea typeface="標楷體" pitchFamily="65" charset="-120"/>
              </a:rPr>
              <a:t>提高溝通機制。</a:t>
            </a:r>
            <a:br>
              <a:rPr lang="zh-TW" altLang="en-US">
                <a:ea typeface="標楷體" pitchFamily="65" charset="-120"/>
              </a:rPr>
            </a:br>
            <a:r>
              <a:rPr lang="en-US" altLang="zh-TW">
                <a:ea typeface="標楷體" pitchFamily="65" charset="-120"/>
              </a:rPr>
              <a:t>5. </a:t>
            </a:r>
            <a:r>
              <a:rPr lang="en-US" altLang="zh-TW" b="1">
                <a:ea typeface="標楷體" pitchFamily="65" charset="-120"/>
              </a:rPr>
              <a:t>Comprehend: </a:t>
            </a:r>
            <a:r>
              <a:rPr lang="zh-TW" altLang="en-US">
                <a:ea typeface="標楷體" pitchFamily="65" charset="-120"/>
              </a:rPr>
              <a:t>增進組織與個人間的瞭解。</a:t>
            </a:r>
            <a:br>
              <a:rPr lang="zh-TW" altLang="en-US">
                <a:ea typeface="標楷體" pitchFamily="65" charset="-120"/>
              </a:rPr>
            </a:br>
            <a:r>
              <a:rPr lang="en-US" altLang="zh-TW">
                <a:ea typeface="標楷體" pitchFamily="65" charset="-120"/>
              </a:rPr>
              <a:t>6. </a:t>
            </a:r>
            <a:r>
              <a:rPr lang="en-US" altLang="zh-TW" b="1">
                <a:ea typeface="標楷體" pitchFamily="65" charset="-120"/>
              </a:rPr>
              <a:t>Create from Group:</a:t>
            </a:r>
            <a:r>
              <a:rPr lang="en-US" altLang="zh-TW">
                <a:ea typeface="標楷體" pitchFamily="65" charset="-120"/>
              </a:rPr>
              <a:t> </a:t>
            </a:r>
            <a:r>
              <a:rPr lang="zh-TW" altLang="en-US">
                <a:ea typeface="標楷體" pitchFamily="65" charset="-120"/>
              </a:rPr>
              <a:t>促進群組學習與分享行為。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整合型知識管理的架構圖</a:t>
            </a:r>
          </a:p>
        </p:txBody>
      </p:sp>
      <p:pic>
        <p:nvPicPr>
          <p:cNvPr id="381955" name="Picture 8" descr="C:\Documents and Settings\miau\桌面\知識管理\jpg圖檔\ch02\z-vb139-F2-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743200" y="1438275"/>
            <a:ext cx="4048125" cy="48577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56E4A9-6072-45F8-AE77-155EB86D10BF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2326"/>
            <a:ext cx="4005729" cy="584699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3446262" y="6164346"/>
            <a:ext cx="2198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資料來源：陳木生，</a:t>
            </a:r>
            <a:r>
              <a:rPr lang="en-US" altLang="zh-TW" sz="1400" dirty="0" smtClean="0"/>
              <a:t>2002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4788024" y="908720"/>
            <a:ext cx="4032448" cy="15696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zh-TW" altLang="en-US" sz="2400" dirty="0" smtClean="0"/>
              <a:t>要做好知識管理則組織學習是必要條件，一套有效的知識管理系統，將讓組織學習</a:t>
            </a:r>
            <a:endParaRPr lang="en-US" altLang="zh-TW" sz="2400" dirty="0" smtClean="0"/>
          </a:p>
          <a:p>
            <a:r>
              <a:rPr lang="zh-TW" altLang="en-US" sz="2400" dirty="0" smtClean="0"/>
              <a:t>更有效能。</a:t>
            </a:r>
            <a:endParaRPr lang="zh-TW" altLang="en-US" sz="24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8033" y="3016421"/>
            <a:ext cx="4092430" cy="2693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52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1BCBC7-4997-42E9-86A1-50E211BBADAA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8012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Morey </a:t>
            </a:r>
            <a:r>
              <a:rPr lang="zh-TW" altLang="en-US" smtClean="0"/>
              <a:t>的知識管理流程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71550" y="1089025"/>
            <a:ext cx="7335838" cy="5245100"/>
            <a:chOff x="612" y="828"/>
            <a:chExt cx="4518" cy="3162"/>
          </a:xfrm>
        </p:grpSpPr>
        <p:pic>
          <p:nvPicPr>
            <p:cNvPr id="354309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12" y="828"/>
              <a:ext cx="4518" cy="3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4310" name="Rectangle 4"/>
            <p:cNvSpPr>
              <a:spLocks noChangeArrowheads="1"/>
            </p:cNvSpPr>
            <p:nvPr/>
          </p:nvSpPr>
          <p:spPr bwMode="auto">
            <a:xfrm>
              <a:off x="2030" y="3039"/>
              <a:ext cx="1842" cy="22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A8353-8C73-4D20-BD71-41D2CD757482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802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Lytras</a:t>
            </a:r>
            <a:r>
              <a:rPr lang="zh-TW" altLang="en-US" smtClean="0"/>
              <a:t>的知識管理流程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46125" y="1268413"/>
            <a:ext cx="7597775" cy="4660900"/>
            <a:chOff x="645" y="783"/>
            <a:chExt cx="4470" cy="2754"/>
          </a:xfrm>
        </p:grpSpPr>
        <p:pic>
          <p:nvPicPr>
            <p:cNvPr id="355333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45" y="783"/>
              <a:ext cx="4470" cy="2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55334" name="Rectangle 4"/>
            <p:cNvSpPr>
              <a:spLocks noChangeArrowheads="1"/>
            </p:cNvSpPr>
            <p:nvPr/>
          </p:nvSpPr>
          <p:spPr bwMode="auto">
            <a:xfrm>
              <a:off x="2001" y="2812"/>
              <a:ext cx="1928" cy="19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EF70B-711F-475B-9398-F2C500A53404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35635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>
                <a:solidFill>
                  <a:schemeClr val="tx1"/>
                </a:solidFill>
                <a:effectLst/>
              </a:rPr>
              <a:t>知識旅程模型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927100" y="1223963"/>
            <a:ext cx="7019925" cy="4276725"/>
            <a:chOff x="839" y="657"/>
            <a:chExt cx="4196" cy="2694"/>
          </a:xfrm>
        </p:grpSpPr>
        <p:sp>
          <p:nvSpPr>
            <p:cNvPr id="356358" name="Rectangle 15"/>
            <p:cNvSpPr>
              <a:spLocks/>
            </p:cNvSpPr>
            <p:nvPr/>
          </p:nvSpPr>
          <p:spPr bwMode="auto">
            <a:xfrm>
              <a:off x="3497" y="657"/>
              <a:ext cx="1538" cy="53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1010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59" name="Rectangle 14"/>
            <p:cNvSpPr>
              <a:spLocks/>
            </p:cNvSpPr>
            <p:nvPr/>
          </p:nvSpPr>
          <p:spPr bwMode="auto">
            <a:xfrm>
              <a:off x="2797" y="1196"/>
              <a:ext cx="2238" cy="538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01010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60" name="Rectangle 13"/>
            <p:cNvSpPr>
              <a:spLocks/>
            </p:cNvSpPr>
            <p:nvPr/>
          </p:nvSpPr>
          <p:spPr bwMode="auto">
            <a:xfrm>
              <a:off x="2237" y="1734"/>
              <a:ext cx="2798" cy="540"/>
            </a:xfrm>
            <a:prstGeom prst="rect">
              <a:avLst/>
            </a:prstGeom>
            <a:solidFill>
              <a:srgbClr val="CCCC00"/>
            </a:solidFill>
            <a:ln w="9525">
              <a:solidFill>
                <a:srgbClr val="01010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61" name="Rectangle 12"/>
            <p:cNvSpPr>
              <a:spLocks/>
            </p:cNvSpPr>
            <p:nvPr/>
          </p:nvSpPr>
          <p:spPr bwMode="auto">
            <a:xfrm>
              <a:off x="1539" y="2274"/>
              <a:ext cx="3496" cy="53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01010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356362" name="Rectangle 11"/>
            <p:cNvSpPr>
              <a:spLocks/>
            </p:cNvSpPr>
            <p:nvPr/>
          </p:nvSpPr>
          <p:spPr bwMode="auto">
            <a:xfrm>
              <a:off x="839" y="2812"/>
              <a:ext cx="4196" cy="539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rgbClr val="01010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TW" altLang="zh-TW" sz="2000"/>
            </a:p>
          </p:txBody>
        </p:sp>
        <p:sp>
          <p:nvSpPr>
            <p:cNvPr id="356363" name="Text Box 5"/>
            <p:cNvSpPr txBox="1">
              <a:spLocks noChangeArrowheads="1"/>
            </p:cNvSpPr>
            <p:nvPr/>
          </p:nvSpPr>
          <p:spPr bwMode="auto">
            <a:xfrm>
              <a:off x="3615" y="797"/>
              <a:ext cx="1335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6000"/>
                </a:lnSpc>
              </a:pPr>
              <a:r>
                <a:rPr lang="en-US" altLang="zh-TW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5.</a:t>
              </a:r>
              <a:r>
                <a:rPr lang="zh-TW" altLang="en-US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知識中心期</a:t>
              </a:r>
            </a:p>
          </p:txBody>
        </p:sp>
        <p:sp>
          <p:nvSpPr>
            <p:cNvPr id="356364" name="Text Box 6"/>
            <p:cNvSpPr txBox="1">
              <a:spLocks noChangeArrowheads="1"/>
            </p:cNvSpPr>
            <p:nvPr/>
          </p:nvSpPr>
          <p:spPr bwMode="auto">
            <a:xfrm>
              <a:off x="2916" y="1335"/>
              <a:ext cx="1608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6000"/>
                </a:lnSpc>
              </a:pPr>
              <a:r>
                <a:rPr lang="en-US" altLang="zh-TW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4.</a:t>
              </a:r>
              <a:r>
                <a:rPr lang="zh-TW" altLang="en-US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知識管理期</a:t>
              </a:r>
            </a:p>
          </p:txBody>
        </p:sp>
        <p:sp>
          <p:nvSpPr>
            <p:cNvPr id="356365" name="Text Box 7"/>
            <p:cNvSpPr txBox="1">
              <a:spLocks noChangeArrowheads="1"/>
            </p:cNvSpPr>
            <p:nvPr/>
          </p:nvSpPr>
          <p:spPr bwMode="auto">
            <a:xfrm>
              <a:off x="2356" y="1875"/>
              <a:ext cx="1630" cy="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6000"/>
                </a:lnSpc>
              </a:pPr>
              <a:r>
                <a:rPr lang="en-US" altLang="zh-TW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3.</a:t>
              </a:r>
              <a:r>
                <a:rPr lang="zh-TW" altLang="en-US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知識集中期</a:t>
              </a:r>
            </a:p>
          </p:txBody>
        </p:sp>
        <p:sp>
          <p:nvSpPr>
            <p:cNvPr id="356366" name="Text Box 8"/>
            <p:cNvSpPr txBox="1">
              <a:spLocks noChangeArrowheads="1"/>
            </p:cNvSpPr>
            <p:nvPr/>
          </p:nvSpPr>
          <p:spPr bwMode="auto">
            <a:xfrm>
              <a:off x="1656" y="2412"/>
              <a:ext cx="1678" cy="2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6000"/>
                </a:lnSpc>
              </a:pPr>
              <a:r>
                <a:rPr lang="en-US" altLang="zh-TW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2. </a:t>
              </a:r>
              <a:r>
                <a:rPr lang="zh-TW" altLang="en-US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知識自覺期</a:t>
              </a:r>
            </a:p>
          </p:txBody>
        </p:sp>
        <p:sp>
          <p:nvSpPr>
            <p:cNvPr id="356367" name="Text Box 9"/>
            <p:cNvSpPr txBox="1">
              <a:spLocks noChangeArrowheads="1"/>
            </p:cNvSpPr>
            <p:nvPr/>
          </p:nvSpPr>
          <p:spPr bwMode="auto">
            <a:xfrm>
              <a:off x="958" y="2952"/>
              <a:ext cx="1440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6000"/>
                </a:lnSpc>
              </a:pPr>
              <a:r>
                <a:rPr lang="en-US" altLang="zh-TW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1.</a:t>
              </a:r>
              <a:r>
                <a:rPr lang="zh-TW" altLang="en-US" sz="2800" b="1">
                  <a:solidFill>
                    <a:schemeClr val="bg2"/>
                  </a:solidFill>
                  <a:latin typeface="標楷體" pitchFamily="65" charset="-120"/>
                  <a:ea typeface="標楷體" pitchFamily="65" charset="-120"/>
                </a:rPr>
                <a:t>知識混亂期</a:t>
              </a:r>
            </a:p>
          </p:txBody>
        </p:sp>
      </p:grpSp>
      <p:sp>
        <p:nvSpPr>
          <p:cNvPr id="356357" name="Text Box 10"/>
          <p:cNvSpPr txBox="1">
            <a:spLocks noChangeArrowheads="1"/>
          </p:cNvSpPr>
          <p:nvPr/>
        </p:nvSpPr>
        <p:spPr bwMode="auto">
          <a:xfrm>
            <a:off x="341313" y="5589588"/>
            <a:ext cx="84613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96000"/>
              </a:lnSpc>
            </a:pPr>
            <a:r>
              <a:rPr lang="en-US" altLang="zh-TW" sz="1600">
                <a:latin typeface="Tahoma" pitchFamily="34" charset="0"/>
              </a:rPr>
              <a:t>(</a:t>
            </a:r>
            <a:r>
              <a:rPr lang="zh-TW" altLang="en-US" sz="1600">
                <a:latin typeface="Tahoma" pitchFamily="34" charset="0"/>
              </a:rPr>
              <a:t>資料來源：</a:t>
            </a:r>
            <a:r>
              <a:rPr lang="en-US" altLang="zh-TW" sz="1600">
                <a:latin typeface="Tahoma" pitchFamily="34" charset="0"/>
              </a:rPr>
              <a:t>KPMG(1999),“The Knowledge Journey: A Business Guide to Knowledge Systems”)</a:t>
            </a:r>
            <a:endParaRPr lang="en-US" altLang="zh-TW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9EB0B8-CAA7-4AE0-A514-1B268C1AFFE9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113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-350838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知識旅程模型</a:t>
            </a:r>
          </a:p>
        </p:txBody>
      </p:sp>
      <p:sp>
        <p:nvSpPr>
          <p:cNvPr id="357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503238"/>
            <a:ext cx="8775700" cy="6121400"/>
          </a:xfrm>
          <a:solidFill>
            <a:schemeClr val="bg2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800" smtClean="0"/>
              <a:t>(1)</a:t>
            </a:r>
            <a:r>
              <a:rPr lang="zh-TW" altLang="en-US" sz="2800" smtClean="0"/>
              <a:t>知識混亂期</a:t>
            </a:r>
            <a:r>
              <a:rPr lang="en-US" altLang="zh-TW" sz="2800" smtClean="0"/>
              <a:t>(Knowledge-Chaotic)</a:t>
            </a:r>
            <a:r>
              <a:rPr lang="zh-TW" altLang="en-US" sz="2800" smtClean="0"/>
              <a:t>：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smtClean="0"/>
              <a:t>組織在此時期沒有察覺到知識對企業目標的重要性，組織儲存或管理知識的活動並不是很平常的事，而是在很特別的時候才會去儲存或管理知識。員工擷取知識是很困難的、很耗時的，因為很難知道所需的知識在哪裡。系統可能與知識管理的概念不相容。蒐集資訊的流程是無效的或根本不存在。在此時期，組織裡的人員分享資訊的態度是很勉強的，或者甚至沒有時間或動機去分享資訊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800" smtClean="0"/>
              <a:t>(2)</a:t>
            </a:r>
            <a:r>
              <a:rPr lang="zh-TW" altLang="en-US" sz="2800" smtClean="0"/>
              <a:t>知識自覺期</a:t>
            </a:r>
            <a:r>
              <a:rPr lang="en-US" altLang="zh-TW" sz="2800" smtClean="0"/>
              <a:t>(Knowledge-Aware)</a:t>
            </a:r>
            <a:r>
              <a:rPr lang="zh-TW" altLang="en-US" sz="2800" smtClean="0"/>
              <a:t>：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800" smtClean="0"/>
              <a:t>組織在此時期開始察覺到知識的重要性，並且開始有運用知識的活動，組織的知識流程及資源開始被定義出來，且將這些定義用文件紀錄下來。員工可利用已建立好的知識流程，透過知識資源的目錄來檢索所需資訊。但是此時期組織對知識管理的自覺及建置並非全體組織都達成共識，知識的所有權及知識分享是討論的議題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92AF8A-6ABA-45AD-A934-4F7FE8698E8C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12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知識旅程模型</a:t>
            </a:r>
          </a:p>
        </p:txBody>
      </p:sp>
      <p:sp>
        <p:nvSpPr>
          <p:cNvPr id="358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6250" y="773113"/>
            <a:ext cx="8505825" cy="5446712"/>
          </a:xfrm>
          <a:solidFill>
            <a:schemeClr val="bg2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(3)</a:t>
            </a:r>
            <a:r>
              <a:rPr lang="zh-TW" altLang="en-US" sz="2400" smtClean="0"/>
              <a:t>知識集中期</a:t>
            </a:r>
            <a:r>
              <a:rPr lang="en-US" altLang="zh-TW" sz="2400" smtClean="0"/>
              <a:t>(Knowledge-Focused)</a:t>
            </a:r>
            <a:r>
              <a:rPr lang="zh-TW" altLang="en-US" sz="2400" smtClean="0"/>
              <a:t>：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組織在此時期開始因為知識管理而獲利，組織使用標準化程序和工具來獲取資訊，知識資源被有效地編製、衡量及分類，並且有維護知識資源的程序。但是此時期仍然有一些文化上及科技上的障礙需突破。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(4)</a:t>
            </a:r>
            <a:r>
              <a:rPr lang="zh-TW" altLang="en-US" sz="2400" smtClean="0"/>
              <a:t>知識管理期</a:t>
            </a:r>
            <a:r>
              <a:rPr lang="en-US" altLang="zh-TW" sz="2400" smtClean="0"/>
              <a:t>(Knowledge-Managed)</a:t>
            </a:r>
            <a:r>
              <a:rPr lang="zh-TW" altLang="en-US" sz="2400" smtClean="0"/>
              <a:t>：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組織在此時期已有整合性的程序或工具，以發現、創造、維護及檢索資訊，且科技和文化上的議題已經被解決了。此外，組織持續地改善及檢討其知識策略。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TW" sz="2400" smtClean="0"/>
              <a:t>(5)</a:t>
            </a:r>
            <a:r>
              <a:rPr lang="zh-TW" altLang="en-US" sz="2400" smtClean="0"/>
              <a:t>知識中心期</a:t>
            </a:r>
            <a:r>
              <a:rPr lang="en-US" altLang="zh-TW" sz="2400" smtClean="0"/>
              <a:t>(Knowledge-Centric)</a:t>
            </a:r>
            <a:r>
              <a:rPr lang="zh-TW" altLang="en-US" sz="2400" smtClean="0"/>
              <a:t>：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組織在此時期的使命就是應用及提升其知識庫，知識庫使組織擁有並維持其競爭優勢，知識管理程序成為組織或個人流程中不可或缺的部分。知識管理工具高度整合進組織的科技架構中。知識環境的評估及改良已經是標準作業程序的一環，知識所產生的價值已經有評量標準，此評量標準會被組織的市場價值所影響，且組織的利害關係人會知道此評量結果，此時知識價值已經被視為組織的智慧資產。</a:t>
            </a:r>
          </a:p>
          <a:p>
            <a:pPr eaLnBrk="1" hangingPunct="1">
              <a:lnSpc>
                <a:spcPct val="80000"/>
              </a:lnSpc>
            </a:pPr>
            <a:endParaRPr lang="en-US" altLang="zh-TW" sz="240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7DCA6C-7026-445C-B5CD-E991E76B1A81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11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Infosys</a:t>
            </a:r>
            <a:r>
              <a:rPr lang="zh-TW" altLang="en-US" smtClean="0"/>
              <a:t>公司的 </a:t>
            </a:r>
            <a:r>
              <a:rPr lang="en-US" altLang="zh-TW" smtClean="0"/>
              <a:t>KMM Model  </a:t>
            </a:r>
          </a:p>
        </p:txBody>
      </p:sp>
      <p:graphicFrame>
        <p:nvGraphicFramePr>
          <p:cNvPr id="2119683" name="Group 3"/>
          <p:cNvGraphicFramePr>
            <a:graphicFrameLocks noGrp="1"/>
          </p:cNvGraphicFramePr>
          <p:nvPr>
            <p:ph type="tbl" idx="1"/>
          </p:nvPr>
        </p:nvGraphicFramePr>
        <p:xfrm>
          <a:off x="476250" y="998538"/>
          <a:ext cx="8229600" cy="4986020"/>
        </p:xfrm>
        <a:graphic>
          <a:graphicData uri="http://schemas.openxmlformats.org/drawingml/2006/table">
            <a:tbl>
              <a:tblPr/>
              <a:tblGrid>
                <a:gridCol w="2070100"/>
                <a:gridCol w="61595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階層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組織能力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一、預設階段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(Default)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完全依賴個人技能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二、反應階段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(Reactive)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重複地去執行構成組織基本業務的能力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三、認知階段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(Aware)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受限的資料導向決策制定能力； 受限的整合內部專業技術能力； 管理虛擬團隊的能力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四、確信階段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(Convinced)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在策略及營運應用上，有量化的決策制定能力； 整合內部及外部專業技術資源的能力； 組織透過知識分享，掌握可測量的生產獲利； 事先探測及反應科技與商業環境變動的能力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</a:tr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五、分享階段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(Sharing)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量化管理組織能力的能力； 高度投資報酬率導向的決策制定能力； 基於商業優勢，整合新概念至有效率的流程中的能力； 使科技及商業環境變動的能力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80A54"/>
                    </a:solidFill>
                  </a:tcPr>
                </a:tc>
              </a:tr>
            </a:tbl>
          </a:graphicData>
        </a:graphic>
      </p:graphicFrame>
      <p:sp>
        <p:nvSpPr>
          <p:cNvPr id="359451" name="Text Box 26"/>
          <p:cNvSpPr txBox="1">
            <a:spLocks noChangeArrowheads="1"/>
          </p:cNvSpPr>
          <p:nvPr/>
        </p:nvSpPr>
        <p:spPr bwMode="auto">
          <a:xfrm>
            <a:off x="1330325" y="5951538"/>
            <a:ext cx="6797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/>
              <a:t>註：</a:t>
            </a:r>
            <a:r>
              <a:rPr lang="en-US" altLang="zh-TW"/>
              <a:t>Knowledge Management Maturity Model, KMM Model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7044D-5CBC-4847-833F-A93EC6F7C7F9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12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0"/>
            <a:ext cx="8461375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sz="3600" smtClean="0"/>
              <a:t>Ehms &amp; Langen </a:t>
            </a:r>
            <a:r>
              <a:rPr lang="zh-TW" altLang="en-US" sz="3600" smtClean="0"/>
              <a:t>的知識管理成熟度模型 </a:t>
            </a:r>
          </a:p>
        </p:txBody>
      </p:sp>
      <p:pic>
        <p:nvPicPr>
          <p:cNvPr id="36045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27075" y="1268413"/>
            <a:ext cx="7727950" cy="4495800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A694DB-4D3E-4AD1-B4BF-72DC0E1F5B53}" type="slidenum">
              <a:rPr lang="en-US" altLang="zh-TW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214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Housel </a:t>
            </a:r>
            <a:r>
              <a:rPr lang="zh-TW" altLang="en-US" smtClean="0"/>
              <a:t>知識管理成熟模型</a:t>
            </a:r>
            <a:endParaRPr lang="zh-TW" altLang="en-US" smtClean="0">
              <a:solidFill>
                <a:srgbClr val="009999"/>
              </a:solidFill>
            </a:endParaRPr>
          </a:p>
        </p:txBody>
      </p:sp>
      <p:sp>
        <p:nvSpPr>
          <p:cNvPr id="3614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388" y="1268413"/>
            <a:ext cx="8893175" cy="47847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zh-TW" smtClean="0">
                <a:sym typeface="Wingdings" pitchFamily="2" charset="2"/>
              </a:rPr>
              <a:t>  </a:t>
            </a:r>
            <a:r>
              <a:rPr lang="zh-TW" altLang="en-US" sz="2600" smtClean="0"/>
              <a:t>知識管理成熟模型</a:t>
            </a:r>
            <a:r>
              <a:rPr lang="zh-TW" altLang="en-US" sz="2400" smtClean="0"/>
              <a:t>（</a:t>
            </a:r>
            <a:r>
              <a:rPr lang="en-US" altLang="zh-TW" sz="2400" smtClean="0"/>
              <a:t>Knowledge Management Maturity [KMM] Model</a:t>
            </a:r>
            <a:r>
              <a:rPr lang="zh-TW" altLang="en-US" sz="2400" smtClean="0"/>
              <a:t>）</a:t>
            </a:r>
            <a:r>
              <a:rPr lang="zh-TW" altLang="en-US" sz="2600" smtClean="0"/>
              <a:t>是用來評估企業知識管理的相對成熟度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"/>
            </a:pPr>
            <a:r>
              <a:rPr lang="zh-TW" altLang="en-US" sz="2600" smtClean="0"/>
              <a:t>一個組織的知識管理成熟程度，可以經由知識取得、散播和再利用的「知識生命循環」</a:t>
            </a:r>
            <a:r>
              <a:rPr lang="zh-TW" altLang="en-US" sz="2400" smtClean="0"/>
              <a:t>（</a:t>
            </a:r>
            <a:r>
              <a:rPr lang="en-US" altLang="zh-TW" sz="2400" smtClean="0"/>
              <a:t>knowledge life cycle</a:t>
            </a:r>
            <a:r>
              <a:rPr lang="zh-TW" altLang="en-US" sz="2400" smtClean="0"/>
              <a:t>）</a:t>
            </a:r>
            <a:r>
              <a:rPr lang="zh-TW" altLang="en-US" sz="2600" smtClean="0"/>
              <a:t>，而突顯出五個不同程度的特性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Char char=""/>
            </a:pPr>
            <a:r>
              <a:rPr lang="zh-TW" altLang="en-US" sz="2600" smtClean="0"/>
              <a:t>第一級中，正式訓練是主要的學習機制，而所有的學習皆被視為是反應性的。而且，第一級的組織，知識未明確文件化，且獨立零碎地散落在各部門</a:t>
            </a:r>
            <a:r>
              <a:rPr lang="zh-TW" altLang="en-US" smtClean="0"/>
              <a:t>  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980</Words>
  <Application>Microsoft Office PowerPoint</Application>
  <PresentationFormat>如螢幕大小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0" baseType="lpstr">
      <vt:lpstr>標楷體</vt:lpstr>
      <vt:lpstr>Arial</vt:lpstr>
      <vt:lpstr>Symbol</vt:lpstr>
      <vt:lpstr>Tahoma</vt:lpstr>
      <vt:lpstr>Times New Roman</vt:lpstr>
      <vt:lpstr>Wingdings</vt:lpstr>
      <vt:lpstr>教學目標</vt:lpstr>
      <vt:lpstr>知識管理與創新</vt:lpstr>
      <vt:lpstr>Morey 的知識管理流程</vt:lpstr>
      <vt:lpstr>Lytras的知識管理流程</vt:lpstr>
      <vt:lpstr>知識旅程模型</vt:lpstr>
      <vt:lpstr>知識旅程模型</vt:lpstr>
      <vt:lpstr>知識旅程模型</vt:lpstr>
      <vt:lpstr>Infosys公司的 KMM Model  </vt:lpstr>
      <vt:lpstr>Ehms &amp; Langen 的知識管理成熟度模型 </vt:lpstr>
      <vt:lpstr>Housel 知識管理成熟模型</vt:lpstr>
      <vt:lpstr>Housel 知識管理成熟模型</vt:lpstr>
      <vt:lpstr>知識管理的6 “C”</vt:lpstr>
      <vt:lpstr>整合型知識管理的架構圖</vt:lpstr>
      <vt:lpstr>PowerPoint 簡報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知識管理與創新</dc:title>
  <dc:creator>Your User Name</dc:creator>
  <cp:lastModifiedBy>George Lee</cp:lastModifiedBy>
  <cp:revision>5</cp:revision>
  <dcterms:created xsi:type="dcterms:W3CDTF">2010-07-13T15:08:35Z</dcterms:created>
  <dcterms:modified xsi:type="dcterms:W3CDTF">2017-09-12T06:24:05Z</dcterms:modified>
</cp:coreProperties>
</file>